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4"/>
  </p:sldMasterIdLst>
  <p:notesMasterIdLst>
    <p:notesMasterId r:id="rId11"/>
  </p:notesMasterIdLst>
  <p:sldIdLst>
    <p:sldId id="256" r:id="rId5"/>
    <p:sldId id="298" r:id="rId6"/>
    <p:sldId id="293" r:id="rId7"/>
    <p:sldId id="306" r:id="rId8"/>
    <p:sldId id="300" r:id="rId9"/>
    <p:sldId id="30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DE1540-A021-BC8A-F159-DA32669A4575}" name="Blok, Sandra" initials="BS" userId="S::sandra.blok@gvb.nl::6e18beb5-b806-44e9-9fdc-db39e5847751" providerId="AD"/>
  <p188:author id="{A552D96F-4BD4-0B51-3BAF-B0704C13AE1C}" name="Burkels, Greet" initials="BG" userId="S::greet.burkels@gvb.nl::2410fa95-6338-4632-8b01-6a9a8b45dd64" providerId="AD"/>
  <p188:author id="{62A3F7B6-6781-B073-E209-ABDD1D4A2E7F}" name="Stephanie van der Veer" initials="SvdV" userId="56f82e182c83bd3a" providerId="Windows Live"/>
  <p188:author id="{AE168DD9-B575-1F14-E30B-D663C9EB096E}" name="Veer, Stephanie van der" initials="VSvd" userId="Veer, Stephanie van der" providerId="None"/>
  <p188:author id="{DB4DF4E4-8E3F-09D7-6E5E-3A98028C86C1}" name="Cramer, Frans (Vervoer Metro)" initials="CM" userId="S::frans.cramer@gvb.nl::c0d84922-4472-46a2-8a28-005e9f5e72a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ylvia de Winter" initials="SdW" lastIdx="1" clrIdx="0">
    <p:extLst>
      <p:ext uri="{19B8F6BF-5375-455C-9EA6-DF929625EA0E}">
        <p15:presenceInfo xmlns:p15="http://schemas.microsoft.com/office/powerpoint/2012/main" userId="Sylvia de Winter" providerId="None"/>
      </p:ext>
    </p:extLst>
  </p:cmAuthor>
  <p:cmAuthor id="2" name="Cramer, Frans (Vervoer Metro)" initials="CF(M" lastIdx="1" clrIdx="1">
    <p:extLst>
      <p:ext uri="{19B8F6BF-5375-455C-9EA6-DF929625EA0E}">
        <p15:presenceInfo xmlns:p15="http://schemas.microsoft.com/office/powerpoint/2012/main" userId="S::Frans.Cramer@gvb.nl::c0d84922-4472-46a2-8a28-005e9f5e72a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3BCB"/>
    <a:srgbClr val="C42989"/>
    <a:srgbClr val="18ACAA"/>
    <a:srgbClr val="DAC800"/>
    <a:srgbClr val="FFFFFF"/>
    <a:srgbClr val="D1513E"/>
    <a:srgbClr val="4472C4"/>
    <a:srgbClr val="F3741F"/>
    <a:srgbClr val="028926"/>
    <a:srgbClr val="D5B6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32"/>
    <p:restoredTop sz="94667"/>
  </p:normalViewPr>
  <p:slideViewPr>
    <p:cSldViewPr snapToGrid="0">
      <p:cViewPr varScale="1">
        <p:scale>
          <a:sx n="67" d="100"/>
          <a:sy n="67" d="100"/>
        </p:scale>
        <p:origin x="324"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80CCD9-88B1-47C7-964F-12A0A1CF52E0}" type="datetimeFigureOut">
              <a:rPr lang="nl-NL" smtClean="0"/>
              <a:t>21-11-2022</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5E9772-DBA5-4042-9D97-AF84EDBAAE24}" type="slidenum">
              <a:rPr lang="nl-NL" smtClean="0"/>
              <a:t>‹nr.›</a:t>
            </a:fld>
            <a:endParaRPr lang="nl-NL" dirty="0"/>
          </a:p>
        </p:txBody>
      </p:sp>
    </p:spTree>
    <p:extLst>
      <p:ext uri="{BB962C8B-B14F-4D97-AF65-F5344CB8AC3E}">
        <p14:creationId xmlns:p14="http://schemas.microsoft.com/office/powerpoint/2010/main" val="2557095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5E9772-DBA5-4042-9D97-AF84EDBAAE24}" type="slidenum">
              <a:rPr lang="nl-NL" smtClean="0"/>
              <a:t>6</a:t>
            </a:fld>
            <a:endParaRPr lang="nl-NL"/>
          </a:p>
        </p:txBody>
      </p:sp>
    </p:spTree>
    <p:extLst>
      <p:ext uri="{BB962C8B-B14F-4D97-AF65-F5344CB8AC3E}">
        <p14:creationId xmlns:p14="http://schemas.microsoft.com/office/powerpoint/2010/main" val="27658903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eldia">
    <p:spTree>
      <p:nvGrpSpPr>
        <p:cNvPr id="1" name=""/>
        <p:cNvGrpSpPr/>
        <p:nvPr/>
      </p:nvGrpSpPr>
      <p:grpSpPr>
        <a:xfrm>
          <a:off x="0" y="0"/>
          <a:ext cx="0" cy="0"/>
          <a:chOff x="0" y="0"/>
          <a:chExt cx="0" cy="0"/>
        </a:xfrm>
      </p:grpSpPr>
      <p:sp>
        <p:nvSpPr>
          <p:cNvPr id="8" name="Ondertitel 2">
            <a:extLst>
              <a:ext uri="{FF2B5EF4-FFF2-40B4-BE49-F238E27FC236}">
                <a16:creationId xmlns:a16="http://schemas.microsoft.com/office/drawing/2014/main" id="{E5D449A9-9D2B-4112-93E4-C70C4783B23C}"/>
              </a:ext>
            </a:extLst>
          </p:cNvPr>
          <p:cNvSpPr>
            <a:spLocks noGrp="1"/>
          </p:cNvSpPr>
          <p:nvPr>
            <p:ph type="subTitle" idx="1"/>
          </p:nvPr>
        </p:nvSpPr>
        <p:spPr>
          <a:xfrm>
            <a:off x="830424" y="3269975"/>
            <a:ext cx="10944809" cy="555791"/>
          </a:xfrm>
          <a:prstGeom prst="rect">
            <a:avLst/>
          </a:prstGeom>
        </p:spPr>
        <p:txBody>
          <a:bodyPr/>
          <a:lstStyle/>
          <a:p>
            <a:r>
              <a:rPr lang="nl-NL">
                <a:solidFill>
                  <a:srgbClr val="0070C0"/>
                </a:solidFill>
                <a:latin typeface="Arial" panose="020B0604020202020204" pitchFamily="34" charset="0"/>
                <a:cs typeface="Arial" panose="020B0604020202020204" pitchFamily="34" charset="0"/>
              </a:rPr>
              <a:t>Klikken om de ondertitelstijl van het model te bewerken</a:t>
            </a:r>
          </a:p>
        </p:txBody>
      </p:sp>
      <p:cxnSp>
        <p:nvCxnSpPr>
          <p:cNvPr id="9" name="Rechte verbindingslijn 4">
            <a:extLst>
              <a:ext uri="{FF2B5EF4-FFF2-40B4-BE49-F238E27FC236}">
                <a16:creationId xmlns:a16="http://schemas.microsoft.com/office/drawing/2014/main" id="{5F0C1A6E-AB15-4110-BEAC-3E1EE8E43BB0}"/>
              </a:ext>
            </a:extLst>
          </p:cNvPr>
          <p:cNvCxnSpPr>
            <a:cxnSpLocks/>
          </p:cNvCxnSpPr>
          <p:nvPr userDrawn="1"/>
        </p:nvCxnSpPr>
        <p:spPr>
          <a:xfrm>
            <a:off x="576366" y="0"/>
            <a:ext cx="0" cy="6858000"/>
          </a:xfrm>
          <a:prstGeom prst="line">
            <a:avLst/>
          </a:prstGeom>
          <a:ln w="57150">
            <a:solidFill>
              <a:srgbClr val="0070C0"/>
            </a:solidFill>
          </a:ln>
        </p:spPr>
        <p:style>
          <a:lnRef idx="1">
            <a:schemeClr val="accent4"/>
          </a:lnRef>
          <a:fillRef idx="0">
            <a:schemeClr val="accent4"/>
          </a:fillRef>
          <a:effectRef idx="0">
            <a:schemeClr val="accent4"/>
          </a:effectRef>
          <a:fontRef idx="minor">
            <a:schemeClr val="tx1"/>
          </a:fontRef>
        </p:style>
      </p:cxnSp>
      <p:sp>
        <p:nvSpPr>
          <p:cNvPr id="10" name="Ovaal 7">
            <a:extLst>
              <a:ext uri="{FF2B5EF4-FFF2-40B4-BE49-F238E27FC236}">
                <a16:creationId xmlns:a16="http://schemas.microsoft.com/office/drawing/2014/main" id="{7559C031-5459-436F-B282-74D58E7916A2}"/>
              </a:ext>
            </a:extLst>
          </p:cNvPr>
          <p:cNvSpPr/>
          <p:nvPr userDrawn="1"/>
        </p:nvSpPr>
        <p:spPr>
          <a:xfrm>
            <a:off x="474017" y="2464088"/>
            <a:ext cx="204697" cy="204697"/>
          </a:xfrm>
          <a:prstGeom prst="ellipse">
            <a:avLst/>
          </a:prstGeom>
          <a:solidFill>
            <a:schemeClr val="bg1"/>
          </a:solid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1" name="Afbeelding 11" descr="Afbeelding met ding, object&#10;&#10;Beschrijving is gegenereerd met zeer hoge betrouwbaarheid">
            <a:extLst>
              <a:ext uri="{FF2B5EF4-FFF2-40B4-BE49-F238E27FC236}">
                <a16:creationId xmlns:a16="http://schemas.microsoft.com/office/drawing/2014/main" id="{8DA0BC02-8910-42A7-AC46-FA901F25AE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47591" y="5959396"/>
            <a:ext cx="3990392" cy="427799"/>
          </a:xfrm>
          <a:prstGeom prst="rect">
            <a:avLst/>
          </a:prstGeom>
        </p:spPr>
      </p:pic>
      <p:sp>
        <p:nvSpPr>
          <p:cNvPr id="12" name="Ondertitel 2">
            <a:extLst>
              <a:ext uri="{FF2B5EF4-FFF2-40B4-BE49-F238E27FC236}">
                <a16:creationId xmlns:a16="http://schemas.microsoft.com/office/drawing/2014/main" id="{BBF37A5B-3BB0-48E5-A84E-C8021C613B63}"/>
              </a:ext>
            </a:extLst>
          </p:cNvPr>
          <p:cNvSpPr txBox="1">
            <a:spLocks/>
          </p:cNvSpPr>
          <p:nvPr userDrawn="1"/>
        </p:nvSpPr>
        <p:spPr>
          <a:xfrm>
            <a:off x="830424" y="4058894"/>
            <a:ext cx="10944809" cy="5557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91401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ge dia">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ECA0BA44-481F-46DA-9DDE-8A0EFA0D8678}"/>
              </a:ext>
            </a:extLst>
          </p:cNvPr>
          <p:cNvSpPr>
            <a:spLocks noGrp="1"/>
          </p:cNvSpPr>
          <p:nvPr>
            <p:ph type="ctrTitle" hasCustomPrompt="1"/>
          </p:nvPr>
        </p:nvSpPr>
        <p:spPr>
          <a:xfrm>
            <a:off x="1171751" y="392048"/>
            <a:ext cx="10011057" cy="665505"/>
          </a:xfrm>
          <a:prstGeom prst="rect">
            <a:avLst/>
          </a:prstGeom>
        </p:spPr>
        <p:txBody>
          <a:bodyPr>
            <a:normAutofit fontScale="90000"/>
          </a:bodyPr>
          <a:lstStyle>
            <a:lvl1pPr>
              <a:defRPr>
                <a:latin typeface="+mj-lt"/>
              </a:defRPr>
            </a:lvl1pPr>
          </a:lstStyle>
          <a:p>
            <a:pPr algn="l"/>
            <a:r>
              <a:rPr lang="nl-NL" sz="4400">
                <a:solidFill>
                  <a:srgbClr val="0070C0"/>
                </a:solidFill>
                <a:latin typeface="Arial Rounded MT Bold" panose="020F0704030504030204" pitchFamily="34" charset="0"/>
              </a:rPr>
              <a:t>Click </a:t>
            </a:r>
            <a:r>
              <a:rPr lang="nl-NL" sz="4400" err="1">
                <a:solidFill>
                  <a:srgbClr val="0070C0"/>
                </a:solidFill>
                <a:latin typeface="Arial Rounded MT Bold" panose="020F0704030504030204" pitchFamily="34" charset="0"/>
              </a:rPr>
              <a:t>to</a:t>
            </a:r>
            <a:r>
              <a:rPr lang="nl-NL" sz="4400">
                <a:solidFill>
                  <a:srgbClr val="0070C0"/>
                </a:solidFill>
                <a:latin typeface="Arial Rounded MT Bold" panose="020F0704030504030204" pitchFamily="34" charset="0"/>
              </a:rPr>
              <a:t> </a:t>
            </a:r>
            <a:r>
              <a:rPr lang="nl-NL" sz="4400" err="1">
                <a:solidFill>
                  <a:srgbClr val="0070C0"/>
                </a:solidFill>
                <a:latin typeface="Arial Rounded MT Bold" panose="020F0704030504030204" pitchFamily="34" charset="0"/>
              </a:rPr>
              <a:t>add</a:t>
            </a:r>
            <a:r>
              <a:rPr lang="nl-NL" sz="4400">
                <a:solidFill>
                  <a:srgbClr val="0070C0"/>
                </a:solidFill>
                <a:latin typeface="Arial Rounded MT Bold" panose="020F0704030504030204" pitchFamily="34" charset="0"/>
              </a:rPr>
              <a:t> </a:t>
            </a:r>
            <a:r>
              <a:rPr lang="nl-NL" sz="4400" err="1">
                <a:solidFill>
                  <a:srgbClr val="0070C0"/>
                </a:solidFill>
                <a:latin typeface="Arial Rounded MT Bold" panose="020F0704030504030204" pitchFamily="34" charset="0"/>
              </a:rPr>
              <a:t>title</a:t>
            </a:r>
            <a:endParaRPr lang="nl-NL" sz="4400">
              <a:solidFill>
                <a:srgbClr val="0070C0"/>
              </a:solidFill>
              <a:latin typeface="Arial Rounded MT Bold" panose="020F0704030504030204" pitchFamily="34" charset="0"/>
            </a:endParaRPr>
          </a:p>
        </p:txBody>
      </p:sp>
      <p:cxnSp>
        <p:nvCxnSpPr>
          <p:cNvPr id="4" name="Rechte verbindingslijn 4">
            <a:extLst>
              <a:ext uri="{FF2B5EF4-FFF2-40B4-BE49-F238E27FC236}">
                <a16:creationId xmlns:a16="http://schemas.microsoft.com/office/drawing/2014/main" id="{CDBECF5B-349F-4931-ABC9-0A4D9199F113}"/>
              </a:ext>
            </a:extLst>
          </p:cNvPr>
          <p:cNvCxnSpPr>
            <a:cxnSpLocks/>
          </p:cNvCxnSpPr>
          <p:nvPr userDrawn="1"/>
        </p:nvCxnSpPr>
        <p:spPr>
          <a:xfrm>
            <a:off x="603837" y="0"/>
            <a:ext cx="0" cy="6858000"/>
          </a:xfrm>
          <a:prstGeom prst="line">
            <a:avLst/>
          </a:prstGeom>
          <a:ln w="57150">
            <a:solidFill>
              <a:srgbClr val="0070C0"/>
            </a:solidFill>
          </a:ln>
        </p:spPr>
        <p:style>
          <a:lnRef idx="1">
            <a:schemeClr val="accent4"/>
          </a:lnRef>
          <a:fillRef idx="0">
            <a:schemeClr val="accent4"/>
          </a:fillRef>
          <a:effectRef idx="0">
            <a:schemeClr val="accent4"/>
          </a:effectRef>
          <a:fontRef idx="minor">
            <a:schemeClr val="tx1"/>
          </a:fontRef>
        </p:style>
      </p:cxnSp>
      <p:sp>
        <p:nvSpPr>
          <p:cNvPr id="5" name="Ovaal 5">
            <a:extLst>
              <a:ext uri="{FF2B5EF4-FFF2-40B4-BE49-F238E27FC236}">
                <a16:creationId xmlns:a16="http://schemas.microsoft.com/office/drawing/2014/main" id="{1CCF97FE-C77F-4123-838C-48F2C27FB852}"/>
              </a:ext>
            </a:extLst>
          </p:cNvPr>
          <p:cNvSpPr/>
          <p:nvPr userDrawn="1"/>
        </p:nvSpPr>
        <p:spPr>
          <a:xfrm>
            <a:off x="501488" y="520104"/>
            <a:ext cx="204697" cy="204697"/>
          </a:xfrm>
          <a:prstGeom prst="ellipse">
            <a:avLst/>
          </a:prstGeom>
          <a:solidFill>
            <a:schemeClr val="bg1"/>
          </a:solid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Content Placeholder 7">
            <a:extLst>
              <a:ext uri="{FF2B5EF4-FFF2-40B4-BE49-F238E27FC236}">
                <a16:creationId xmlns:a16="http://schemas.microsoft.com/office/drawing/2014/main" id="{D505DC7B-7E82-4BAC-B2EF-7CF1542013EA}"/>
              </a:ext>
            </a:extLst>
          </p:cNvPr>
          <p:cNvSpPr>
            <a:spLocks noGrp="1"/>
          </p:cNvSpPr>
          <p:nvPr>
            <p:ph sz="quarter" idx="10" hasCustomPrompt="1"/>
          </p:nvPr>
        </p:nvSpPr>
        <p:spPr>
          <a:xfrm>
            <a:off x="404138" y="1244905"/>
            <a:ext cx="6269931" cy="5254625"/>
          </a:xfrm>
          <a:prstGeom prst="rect">
            <a:avLst/>
          </a:prstGeom>
        </p:spPr>
        <p:txBody>
          <a:bodyPr/>
          <a:lstStyle>
            <a:lvl1pPr marL="802800" indent="-802800">
              <a:spcBef>
                <a:spcPts val="1200"/>
              </a:spcBef>
              <a:spcAft>
                <a:spcPts val="0"/>
              </a:spcAft>
              <a:buClr>
                <a:srgbClr val="0070C0"/>
              </a:buClr>
              <a:buFont typeface="Webdings" panose="05030102010509060703" pitchFamily="18" charset="2"/>
              <a:buChar char=""/>
              <a:defRPr b="1"/>
            </a:lvl1pPr>
            <a:lvl2pPr marL="1255713" indent="-452438">
              <a:spcBef>
                <a:spcPts val="1200"/>
              </a:spcBef>
              <a:spcAft>
                <a:spcPts val="0"/>
              </a:spcAft>
              <a:buClr>
                <a:srgbClr val="0070C0"/>
              </a:buClr>
              <a:buFont typeface="Wingdings" panose="05000000000000000000" pitchFamily="2" charset="2"/>
              <a:buChar char="§"/>
              <a:defRPr sz="2200" b="0"/>
            </a:lvl2pPr>
          </a:lstStyle>
          <a:p>
            <a:pPr lvl="0"/>
            <a:r>
              <a:rPr lang="en-US" err="1"/>
              <a:t>Tekst</a:t>
            </a:r>
            <a:r>
              <a:rPr lang="en-US"/>
              <a:t> met bullets</a:t>
            </a:r>
          </a:p>
          <a:p>
            <a:pPr lvl="0"/>
            <a:r>
              <a:rPr lang="en-US" err="1"/>
              <a:t>Nog</a:t>
            </a:r>
            <a:r>
              <a:rPr lang="en-US"/>
              <a:t> </a:t>
            </a:r>
            <a:r>
              <a:rPr lang="en-US" err="1"/>
              <a:t>een</a:t>
            </a:r>
            <a:r>
              <a:rPr lang="en-US"/>
              <a:t> </a:t>
            </a:r>
            <a:r>
              <a:rPr lang="en-US" err="1"/>
              <a:t>tekst</a:t>
            </a:r>
            <a:endParaRPr lang="en-US"/>
          </a:p>
          <a:p>
            <a:pPr lvl="1"/>
            <a:r>
              <a:rPr lang="en-US" err="1"/>
              <a:t>Niveau</a:t>
            </a:r>
            <a:r>
              <a:rPr lang="en-US"/>
              <a:t> 2</a:t>
            </a:r>
          </a:p>
          <a:p>
            <a:pPr lvl="1"/>
            <a:r>
              <a:rPr lang="en-US" err="1"/>
              <a:t>Nog</a:t>
            </a:r>
            <a:r>
              <a:rPr lang="en-US"/>
              <a:t> </a:t>
            </a:r>
            <a:r>
              <a:rPr lang="en-US" err="1"/>
              <a:t>meer</a:t>
            </a:r>
            <a:r>
              <a:rPr lang="en-US"/>
              <a:t> </a:t>
            </a:r>
            <a:r>
              <a:rPr lang="en-US" err="1"/>
              <a:t>tekst</a:t>
            </a:r>
            <a:endParaRPr lang="en-US"/>
          </a:p>
        </p:txBody>
      </p:sp>
      <p:sp>
        <p:nvSpPr>
          <p:cNvPr id="10" name="Picture Placeholder 9">
            <a:extLst>
              <a:ext uri="{FF2B5EF4-FFF2-40B4-BE49-F238E27FC236}">
                <a16:creationId xmlns:a16="http://schemas.microsoft.com/office/drawing/2014/main" id="{E5A5A74A-1347-44A0-9B3A-3BCB4A976C7B}"/>
              </a:ext>
            </a:extLst>
          </p:cNvPr>
          <p:cNvSpPr>
            <a:spLocks noGrp="1"/>
          </p:cNvSpPr>
          <p:nvPr>
            <p:ph type="pic" sz="quarter" idx="11"/>
          </p:nvPr>
        </p:nvSpPr>
        <p:spPr>
          <a:xfrm>
            <a:off x="6776418" y="1244904"/>
            <a:ext cx="4995592" cy="5096075"/>
          </a:xfrm>
          <a:prstGeom prst="roundRect">
            <a:avLst>
              <a:gd name="adj" fmla="val 2333"/>
            </a:avLst>
          </a:prstGeom>
        </p:spPr>
        <p:txBody>
          <a:bodyPr/>
          <a:lstStyle/>
          <a:p>
            <a:r>
              <a:rPr lang="nl-NL" dirty="0"/>
              <a:t>Klik op het pictogram als u een afbeelding wilt toevoegen</a:t>
            </a:r>
          </a:p>
        </p:txBody>
      </p:sp>
    </p:spTree>
    <p:extLst>
      <p:ext uri="{BB962C8B-B14F-4D97-AF65-F5344CB8AC3E}">
        <p14:creationId xmlns:p14="http://schemas.microsoft.com/office/powerpoint/2010/main" val="29831897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t="-10000" b="-10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5A703C44-7081-43A1-B979-F74997DB3DB1}"/>
              </a:ext>
            </a:extLst>
          </p:cNvPr>
          <p:cNvSpPr txBox="1"/>
          <p:nvPr userDrawn="1"/>
        </p:nvSpPr>
        <p:spPr>
          <a:xfrm>
            <a:off x="11340269" y="6358071"/>
            <a:ext cx="700756" cy="307777"/>
          </a:xfrm>
          <a:prstGeom prst="rect">
            <a:avLst/>
          </a:prstGeom>
          <a:noFill/>
        </p:spPr>
        <p:txBody>
          <a:bodyPr wrap="square" rtlCol="0">
            <a:spAutoFit/>
          </a:bodyPr>
          <a:lstStyle/>
          <a:p>
            <a:fld id="{C775A264-AA57-418F-843A-2679D430C535}" type="slidenum">
              <a:rPr lang="nl-NL" sz="1400" b="0" smtClean="0">
                <a:latin typeface="+mj-lt"/>
              </a:rPr>
              <a:t>‹nr.›</a:t>
            </a:fld>
            <a:endParaRPr lang="nl-NL" sz="1400" b="0" dirty="0">
              <a:latin typeface="+mj-lt"/>
            </a:endParaRPr>
          </a:p>
        </p:txBody>
      </p:sp>
    </p:spTree>
    <p:extLst>
      <p:ext uri="{BB962C8B-B14F-4D97-AF65-F5344CB8AC3E}">
        <p14:creationId xmlns:p14="http://schemas.microsoft.com/office/powerpoint/2010/main" val="1270086906"/>
      </p:ext>
    </p:extLst>
  </p:cSld>
  <p:clrMap bg1="lt1" tx1="dk1" bg2="lt2" tx2="dk2" accent1="accent1" accent2="accent2" accent3="accent3" accent4="accent4" accent5="accent5" accent6="accent6" hlink="hlink" folHlink="folHlink"/>
  <p:sldLayoutIdLst>
    <p:sldLayoutId id="2147483745" r:id="rId1"/>
    <p:sldLayoutId id="21474837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052498E5-DD2C-0016-BF59-72FC9E74BF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000" y="900000"/>
            <a:ext cx="1948057" cy="3805774"/>
          </a:xfrm>
          <a:prstGeom prst="rect">
            <a:avLst/>
          </a:prstGeom>
        </p:spPr>
      </p:pic>
      <p:sp>
        <p:nvSpPr>
          <p:cNvPr id="2" name="Titel 1">
            <a:extLst>
              <a:ext uri="{FF2B5EF4-FFF2-40B4-BE49-F238E27FC236}">
                <a16:creationId xmlns:a16="http://schemas.microsoft.com/office/drawing/2014/main" id="{BA065FFC-B69C-47D4-A932-142FAD44DB6A}"/>
              </a:ext>
            </a:extLst>
          </p:cNvPr>
          <p:cNvSpPr>
            <a:spLocks noGrp="1"/>
          </p:cNvSpPr>
          <p:nvPr>
            <p:ph type="ctrTitle"/>
          </p:nvPr>
        </p:nvSpPr>
        <p:spPr>
          <a:xfrm>
            <a:off x="1456660" y="4178595"/>
            <a:ext cx="10735340" cy="527179"/>
          </a:xfrm>
          <a:prstGeom prst="rect">
            <a:avLst/>
          </a:prstGeom>
        </p:spPr>
        <p:txBody>
          <a:bodyPr>
            <a:normAutofit fontScale="90000"/>
          </a:bodyPr>
          <a:lstStyle/>
          <a:p>
            <a:r>
              <a:rPr lang="nl-NL" sz="4900" dirty="0">
                <a:solidFill>
                  <a:srgbClr val="0070C0"/>
                </a:solidFill>
                <a:latin typeface="Arial Rounded MT Bold" panose="020F0704030504030204" pitchFamily="34" charset="0"/>
              </a:rPr>
              <a:t>		  </a:t>
            </a:r>
            <a:r>
              <a:rPr lang="nl-NL" sz="4000" dirty="0">
                <a:solidFill>
                  <a:srgbClr val="0070C0"/>
                </a:solidFill>
                <a:latin typeface="Arial Rounded MT Bold" panose="020F0704030504030204" pitchFamily="34" charset="0"/>
              </a:rPr>
              <a:t>GVB </a:t>
            </a:r>
            <a:r>
              <a:rPr lang="nl-NL" sz="3600" dirty="0">
                <a:solidFill>
                  <a:srgbClr val="0070C0"/>
                </a:solidFill>
                <a:latin typeface="Arial Rounded MT Bold" panose="020F0704030504030204" pitchFamily="34" charset="0"/>
              </a:rPr>
              <a:t>Maandrapportage Metroprestaties</a:t>
            </a:r>
            <a:br>
              <a:rPr lang="nl-NL" sz="3100" dirty="0">
                <a:solidFill>
                  <a:srgbClr val="0070C0"/>
                </a:solidFill>
                <a:latin typeface="Arial Rounded MT Bold" panose="020F0704030504030204" pitchFamily="34" charset="0"/>
              </a:rPr>
            </a:br>
            <a:r>
              <a:rPr lang="nl-NL" sz="3100" dirty="0">
                <a:solidFill>
                  <a:srgbClr val="0070C0"/>
                </a:solidFill>
                <a:latin typeface="Arial Rounded MT Bold" panose="020F0704030504030204" pitchFamily="34" charset="0"/>
              </a:rPr>
              <a:t>		   			</a:t>
            </a:r>
            <a:br>
              <a:rPr lang="nl-NL" sz="2200" dirty="0">
                <a:solidFill>
                  <a:srgbClr val="0070C0"/>
                </a:solidFill>
                <a:latin typeface="Arial Rounded MT Bold" panose="020F0704030504030204" pitchFamily="34" charset="0"/>
              </a:rPr>
            </a:br>
            <a:endParaRPr lang="nl-NL" sz="4400" dirty="0">
              <a:solidFill>
                <a:srgbClr val="0070C0"/>
              </a:solidFill>
              <a:latin typeface="Arial Rounded MT Bold" panose="020F0704030504030204" pitchFamily="34" charset="0"/>
            </a:endParaRPr>
          </a:p>
        </p:txBody>
      </p:sp>
      <p:sp>
        <p:nvSpPr>
          <p:cNvPr id="3" name="Ondertitel 2">
            <a:extLst>
              <a:ext uri="{FF2B5EF4-FFF2-40B4-BE49-F238E27FC236}">
                <a16:creationId xmlns:a16="http://schemas.microsoft.com/office/drawing/2014/main" id="{B883AE6D-A453-48D6-8271-A31E99FF8D69}"/>
              </a:ext>
            </a:extLst>
          </p:cNvPr>
          <p:cNvSpPr>
            <a:spLocks noGrp="1"/>
          </p:cNvSpPr>
          <p:nvPr>
            <p:ph sz="quarter" idx="10"/>
          </p:nvPr>
        </p:nvSpPr>
        <p:spPr>
          <a:xfrm>
            <a:off x="2848056" y="900001"/>
            <a:ext cx="9343943" cy="5599530"/>
          </a:xfrm>
        </p:spPr>
        <p:txBody>
          <a:bodyPr/>
          <a:lstStyle/>
          <a:p>
            <a:pPr marL="0" indent="0" algn="ctr">
              <a:buNone/>
            </a:pPr>
            <a:r>
              <a:rPr lang="nl-NL" b="0" dirty="0">
                <a:latin typeface="+mj-lt"/>
              </a:rPr>
              <a:t>Hoe heeft de metro in de maand oktober gepresteerd? </a:t>
            </a:r>
          </a:p>
        </p:txBody>
      </p:sp>
      <p:pic>
        <p:nvPicPr>
          <p:cNvPr id="12" name="Afbeelding 11" descr="Afbeelding met ding, object&#10;&#10;Beschrijving is gegenereerd met zeer hoge betrouwbaarheid">
            <a:extLst>
              <a:ext uri="{FF2B5EF4-FFF2-40B4-BE49-F238E27FC236}">
                <a16:creationId xmlns:a16="http://schemas.microsoft.com/office/drawing/2014/main" id="{618D99A2-90B2-418F-AE1B-98C4777EA6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7591" y="5957999"/>
            <a:ext cx="3990392" cy="427799"/>
          </a:xfrm>
          <a:prstGeom prst="rect">
            <a:avLst/>
          </a:prstGeom>
        </p:spPr>
      </p:pic>
    </p:spTree>
    <p:extLst>
      <p:ext uri="{BB962C8B-B14F-4D97-AF65-F5344CB8AC3E}">
        <p14:creationId xmlns:p14="http://schemas.microsoft.com/office/powerpoint/2010/main" val="3940196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6BB65DA2-45D7-6935-4251-7857BF0971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001" y="900000"/>
            <a:ext cx="2009697" cy="3060000"/>
          </a:xfrm>
          <a:prstGeom prst="rect">
            <a:avLst/>
          </a:prstGeom>
        </p:spPr>
      </p:pic>
      <p:sp>
        <p:nvSpPr>
          <p:cNvPr id="2" name="Titel 1">
            <a:extLst>
              <a:ext uri="{FF2B5EF4-FFF2-40B4-BE49-F238E27FC236}">
                <a16:creationId xmlns:a16="http://schemas.microsoft.com/office/drawing/2014/main" id="{464FD581-E52F-4D96-A106-DCB7600D7404}"/>
              </a:ext>
            </a:extLst>
          </p:cNvPr>
          <p:cNvSpPr>
            <a:spLocks noGrp="1"/>
          </p:cNvSpPr>
          <p:nvPr>
            <p:ph type="ctrTitle"/>
          </p:nvPr>
        </p:nvSpPr>
        <p:spPr>
          <a:xfrm>
            <a:off x="0" y="180000"/>
            <a:ext cx="12192000" cy="531628"/>
          </a:xfrm>
        </p:spPr>
        <p:txBody>
          <a:bodyPr>
            <a:noAutofit/>
          </a:bodyPr>
          <a:lstStyle/>
          <a:p>
            <a:pPr algn="ctr"/>
            <a:r>
              <a:rPr lang="nl-NL" sz="3600" dirty="0"/>
              <a:t>Introductie</a:t>
            </a:r>
          </a:p>
        </p:txBody>
      </p:sp>
      <p:sp>
        <p:nvSpPr>
          <p:cNvPr id="3" name="Tijdelijke aanduiding voor inhoud 2">
            <a:extLst>
              <a:ext uri="{FF2B5EF4-FFF2-40B4-BE49-F238E27FC236}">
                <a16:creationId xmlns:a16="http://schemas.microsoft.com/office/drawing/2014/main" id="{A3AA5701-29B5-43F0-BDC7-12A2CACE9EAC}"/>
              </a:ext>
            </a:extLst>
          </p:cNvPr>
          <p:cNvSpPr>
            <a:spLocks noGrp="1"/>
          </p:cNvSpPr>
          <p:nvPr>
            <p:ph sz="quarter" idx="10"/>
          </p:nvPr>
        </p:nvSpPr>
        <p:spPr>
          <a:xfrm>
            <a:off x="3104708" y="900001"/>
            <a:ext cx="8187292" cy="3060000"/>
          </a:xfrm>
        </p:spPr>
        <p:style>
          <a:lnRef idx="2">
            <a:schemeClr val="accent1"/>
          </a:lnRef>
          <a:fillRef idx="1">
            <a:schemeClr val="lt1"/>
          </a:fillRef>
          <a:effectRef idx="0">
            <a:schemeClr val="accent1"/>
          </a:effectRef>
          <a:fontRef idx="minor">
            <a:schemeClr val="dk1"/>
          </a:fontRef>
        </p:style>
        <p:txBody>
          <a:bodyPr>
            <a:noAutofit/>
          </a:bodyPr>
          <a:lstStyle/>
          <a:p>
            <a:endParaRPr lang="nl-NL" sz="2000" b="0" dirty="0"/>
          </a:p>
          <a:p>
            <a:r>
              <a:rPr lang="nl-NL" sz="1800" b="0" dirty="0"/>
              <a:t>In oktober 2021 is het nieuwe CBTC treinbeveiliging- en verkeersleidingsysteem in gebruik genomen. </a:t>
            </a:r>
          </a:p>
          <a:p>
            <a:r>
              <a:rPr lang="nl-NL" sz="1800" b="0" dirty="0"/>
              <a:t>Via deze rapportage willen wij graag de prestaties en kwaliteit delen van het metrobedrijf onder dit nieuwe systeem.</a:t>
            </a:r>
          </a:p>
          <a:p>
            <a:r>
              <a:rPr lang="nl-NL" sz="1800" b="0" dirty="0"/>
              <a:t>Deze rapportage bevat informatie over uitval, punctualiteit en de kwaliteit van reisinformatie op de metrostations. </a:t>
            </a:r>
          </a:p>
          <a:p>
            <a:r>
              <a:rPr lang="nl-NL" sz="1800" b="0" dirty="0"/>
              <a:t>Mocht u vragen hebben over deze rapportage, kunt u zich richten tot GVB klantenservice.</a:t>
            </a:r>
          </a:p>
        </p:txBody>
      </p:sp>
      <p:pic>
        <p:nvPicPr>
          <p:cNvPr id="5" name="Afbeelding 4" descr="Afbeelding met ding, object&#10;&#10;Beschrijving is gegenereerd met zeer hoge betrouwbaarheid">
            <a:extLst>
              <a:ext uri="{FF2B5EF4-FFF2-40B4-BE49-F238E27FC236}">
                <a16:creationId xmlns:a16="http://schemas.microsoft.com/office/drawing/2014/main" id="{9B06FF9A-2C30-82FF-E6DA-3623322058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7591" y="5957999"/>
            <a:ext cx="3990392" cy="427799"/>
          </a:xfrm>
          <a:prstGeom prst="rect">
            <a:avLst/>
          </a:prstGeom>
        </p:spPr>
      </p:pic>
    </p:spTree>
    <p:extLst>
      <p:ext uri="{BB962C8B-B14F-4D97-AF65-F5344CB8AC3E}">
        <p14:creationId xmlns:p14="http://schemas.microsoft.com/office/powerpoint/2010/main" val="1465512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DB26B7-E1EE-4827-A92A-7C0DADAE1149}"/>
              </a:ext>
            </a:extLst>
          </p:cNvPr>
          <p:cNvSpPr>
            <a:spLocks noGrp="1"/>
          </p:cNvSpPr>
          <p:nvPr>
            <p:ph type="ctrTitle"/>
          </p:nvPr>
        </p:nvSpPr>
        <p:spPr>
          <a:xfrm>
            <a:off x="1" y="180000"/>
            <a:ext cx="12192000" cy="616688"/>
          </a:xfrm>
        </p:spPr>
        <p:txBody>
          <a:bodyPr>
            <a:normAutofit/>
          </a:bodyPr>
          <a:lstStyle/>
          <a:p>
            <a:pPr algn="ctr"/>
            <a:r>
              <a:rPr lang="nl-NL" sz="3600" dirty="0"/>
              <a:t>Systeemuitval</a:t>
            </a:r>
          </a:p>
        </p:txBody>
      </p:sp>
      <p:sp>
        <p:nvSpPr>
          <p:cNvPr id="6" name="Rechthoek 5">
            <a:extLst>
              <a:ext uri="{FF2B5EF4-FFF2-40B4-BE49-F238E27FC236}">
                <a16:creationId xmlns:a16="http://schemas.microsoft.com/office/drawing/2014/main" id="{DC704384-FB07-48C3-9135-86A01BBA9564}"/>
              </a:ext>
            </a:extLst>
          </p:cNvPr>
          <p:cNvSpPr/>
          <p:nvPr/>
        </p:nvSpPr>
        <p:spPr>
          <a:xfrm>
            <a:off x="899999" y="4189228"/>
            <a:ext cx="10392001" cy="2194159"/>
          </a:xfrm>
          <a:prstGeom prst="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r>
              <a:rPr lang="nl-NL" dirty="0"/>
              <a:t>Als het treinbeveiligingssysteem uitvalt, staan alle metro’s stil. Dit noemen we ook wel een </a:t>
            </a:r>
            <a:r>
              <a:rPr lang="nl-NL" dirty="0" err="1"/>
              <a:t>global</a:t>
            </a:r>
            <a:r>
              <a:rPr lang="nl-NL" dirty="0"/>
              <a:t> </a:t>
            </a:r>
            <a:r>
              <a:rPr lang="nl-NL" dirty="0" err="1"/>
              <a:t>hold</a:t>
            </a:r>
            <a:r>
              <a:rPr lang="nl-NL" dirty="0"/>
              <a:t>. Een acuut probleem dat verholpen wordt door een reset van het hele beveiligingssysteem. Achter de schermen wordt op zo’n moment hard gezocht naar de werkelijke oorzaak. </a:t>
            </a:r>
          </a:p>
          <a:p>
            <a:r>
              <a:rPr lang="nl-NL" dirty="0"/>
              <a:t>Dergelijke systeemuitval betreft incidenten die niet voor zouden mogen komen. Naast voorkomen dat dit incidenteel toch gebeurt, probeert GVB er ook voor te zorgen dat de stilstand zo kort mogelijk duurt.</a:t>
            </a:r>
          </a:p>
        </p:txBody>
      </p:sp>
      <p:pic>
        <p:nvPicPr>
          <p:cNvPr id="9" name="Afbeelding 8">
            <a:extLst>
              <a:ext uri="{FF2B5EF4-FFF2-40B4-BE49-F238E27FC236}">
                <a16:creationId xmlns:a16="http://schemas.microsoft.com/office/drawing/2014/main" id="{197FBFF1-D0FB-32F3-C111-7534D5F0DA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999" y="900001"/>
            <a:ext cx="1992057" cy="3060000"/>
          </a:xfrm>
          <a:prstGeom prst="rect">
            <a:avLst/>
          </a:prstGeom>
        </p:spPr>
      </p:pic>
      <p:cxnSp>
        <p:nvCxnSpPr>
          <p:cNvPr id="10" name="Rechte verbindingslijn 9">
            <a:extLst>
              <a:ext uri="{FF2B5EF4-FFF2-40B4-BE49-F238E27FC236}">
                <a16:creationId xmlns:a16="http://schemas.microsoft.com/office/drawing/2014/main" id="{3BD0221A-0B12-9058-CF33-B13C7773E28B}"/>
              </a:ext>
            </a:extLst>
          </p:cNvPr>
          <p:cNvCxnSpPr>
            <a:cxnSpLocks/>
          </p:cNvCxnSpPr>
          <p:nvPr/>
        </p:nvCxnSpPr>
        <p:spPr>
          <a:xfrm>
            <a:off x="10248236" y="508855"/>
            <a:ext cx="468365" cy="9525"/>
          </a:xfrm>
          <a:prstGeom prst="line">
            <a:avLst/>
          </a:prstGeom>
          <a:ln w="22225">
            <a:prstDash val="dash"/>
          </a:ln>
        </p:spPr>
        <p:style>
          <a:lnRef idx="1">
            <a:schemeClr val="accent4"/>
          </a:lnRef>
          <a:fillRef idx="0">
            <a:schemeClr val="accent4"/>
          </a:fillRef>
          <a:effectRef idx="0">
            <a:schemeClr val="accent4"/>
          </a:effectRef>
          <a:fontRef idx="minor">
            <a:schemeClr val="tx1"/>
          </a:fontRef>
        </p:style>
      </p:cxnSp>
      <p:sp>
        <p:nvSpPr>
          <p:cNvPr id="11" name="Rechthoek 12">
            <a:extLst>
              <a:ext uri="{FF2B5EF4-FFF2-40B4-BE49-F238E27FC236}">
                <a16:creationId xmlns:a16="http://schemas.microsoft.com/office/drawing/2014/main" id="{AA80DCC3-8FDF-3D5A-B04B-F706BBEE13EA}"/>
              </a:ext>
            </a:extLst>
          </p:cNvPr>
          <p:cNvSpPr/>
          <p:nvPr/>
        </p:nvSpPr>
        <p:spPr>
          <a:xfrm>
            <a:off x="10632117" y="387169"/>
            <a:ext cx="695325" cy="243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a:solidFill>
                  <a:srgbClr val="FF0000"/>
                </a:solidFill>
              </a:rPr>
              <a:t>= norm</a:t>
            </a:r>
          </a:p>
        </p:txBody>
      </p:sp>
      <p:pic>
        <p:nvPicPr>
          <p:cNvPr id="5" name="Afbeelding 4">
            <a:extLst>
              <a:ext uri="{FF2B5EF4-FFF2-40B4-BE49-F238E27FC236}">
                <a16:creationId xmlns:a16="http://schemas.microsoft.com/office/drawing/2014/main" id="{3BE3AF40-B0E9-6DCD-C774-22076C859DEE}"/>
              </a:ext>
            </a:extLst>
          </p:cNvPr>
          <p:cNvPicPr>
            <a:picLocks noChangeAspect="1"/>
          </p:cNvPicPr>
          <p:nvPr/>
        </p:nvPicPr>
        <p:blipFill>
          <a:blip r:embed="rId3"/>
          <a:stretch>
            <a:fillRect/>
          </a:stretch>
        </p:blipFill>
        <p:spPr>
          <a:xfrm>
            <a:off x="3008122" y="900000"/>
            <a:ext cx="8283878" cy="3059999"/>
          </a:xfrm>
          <a:prstGeom prst="rect">
            <a:avLst/>
          </a:prstGeom>
        </p:spPr>
      </p:pic>
    </p:spTree>
    <p:extLst>
      <p:ext uri="{BB962C8B-B14F-4D97-AF65-F5344CB8AC3E}">
        <p14:creationId xmlns:p14="http://schemas.microsoft.com/office/powerpoint/2010/main" val="1466653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DB26B7-E1EE-4827-A92A-7C0DADAE1149}"/>
              </a:ext>
            </a:extLst>
          </p:cNvPr>
          <p:cNvSpPr>
            <a:spLocks noGrp="1"/>
          </p:cNvSpPr>
          <p:nvPr>
            <p:ph type="ctrTitle"/>
          </p:nvPr>
        </p:nvSpPr>
        <p:spPr>
          <a:xfrm>
            <a:off x="1" y="180000"/>
            <a:ext cx="12192000" cy="665505"/>
          </a:xfrm>
        </p:spPr>
        <p:txBody>
          <a:bodyPr>
            <a:normAutofit/>
          </a:bodyPr>
          <a:lstStyle/>
          <a:p>
            <a:pPr algn="ctr"/>
            <a:r>
              <a:rPr lang="nl-NL" sz="3600" dirty="0"/>
              <a:t>Uitval van ritten</a:t>
            </a:r>
          </a:p>
        </p:txBody>
      </p:sp>
      <p:sp>
        <p:nvSpPr>
          <p:cNvPr id="14" name="Rechthoek 5">
            <a:extLst>
              <a:ext uri="{FF2B5EF4-FFF2-40B4-BE49-F238E27FC236}">
                <a16:creationId xmlns:a16="http://schemas.microsoft.com/office/drawing/2014/main" id="{09F947B0-BE12-49FD-B99B-D1C1F6508996}"/>
              </a:ext>
            </a:extLst>
          </p:cNvPr>
          <p:cNvSpPr/>
          <p:nvPr/>
        </p:nvSpPr>
        <p:spPr>
          <a:xfrm>
            <a:off x="900000" y="4178596"/>
            <a:ext cx="10387740" cy="2200940"/>
          </a:xfrm>
          <a:prstGeom prst="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r>
              <a:rPr lang="nl-NL" dirty="0"/>
              <a:t>Als er minder metro’s rijden dan volgens de dienstregeling zou moeten, dan spreken we van uitval. Uitval kent veel verschillende oorzaken. Het kan van technische aard zijn, maar ook door ziek personeel komen of door een kapotte wissel of vanwege de nieuwe beveiliging.</a:t>
            </a:r>
          </a:p>
          <a:p>
            <a:r>
              <a:rPr lang="nl-NL" dirty="0"/>
              <a:t>Ongeacht de reden, GVB streeft ernaar uitval van metro’s tot een absoluut minimum te beperken. De maand februari was als gevolg van stormschade en de COVID-19 epidemie onder het rijdend personeel, de maand waarin we het slechtst presteerden.</a:t>
            </a:r>
          </a:p>
        </p:txBody>
      </p:sp>
      <p:pic>
        <p:nvPicPr>
          <p:cNvPr id="4" name="Afbeelding 3">
            <a:extLst>
              <a:ext uri="{FF2B5EF4-FFF2-40B4-BE49-F238E27FC236}">
                <a16:creationId xmlns:a16="http://schemas.microsoft.com/office/drawing/2014/main" id="{C5FE409C-A802-E62C-8230-7EDB3E673F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000" y="900000"/>
            <a:ext cx="2002688" cy="3060000"/>
          </a:xfrm>
          <a:prstGeom prst="rect">
            <a:avLst/>
          </a:prstGeom>
        </p:spPr>
      </p:pic>
      <p:sp>
        <p:nvSpPr>
          <p:cNvPr id="10" name="Rechthoek 12">
            <a:extLst>
              <a:ext uri="{FF2B5EF4-FFF2-40B4-BE49-F238E27FC236}">
                <a16:creationId xmlns:a16="http://schemas.microsoft.com/office/drawing/2014/main" id="{DCBC2E70-FD77-1E61-5C40-2BC98596CDB6}"/>
              </a:ext>
            </a:extLst>
          </p:cNvPr>
          <p:cNvSpPr/>
          <p:nvPr/>
        </p:nvSpPr>
        <p:spPr>
          <a:xfrm>
            <a:off x="10632117" y="387169"/>
            <a:ext cx="695325" cy="243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a:solidFill>
                  <a:srgbClr val="FF0000"/>
                </a:solidFill>
              </a:rPr>
              <a:t>= norm</a:t>
            </a:r>
          </a:p>
        </p:txBody>
      </p:sp>
      <p:cxnSp>
        <p:nvCxnSpPr>
          <p:cNvPr id="12" name="Rechte verbindingslijn 11">
            <a:extLst>
              <a:ext uri="{FF2B5EF4-FFF2-40B4-BE49-F238E27FC236}">
                <a16:creationId xmlns:a16="http://schemas.microsoft.com/office/drawing/2014/main" id="{DD0504A7-AA50-4C3F-BA77-DDE9306C66BC}"/>
              </a:ext>
            </a:extLst>
          </p:cNvPr>
          <p:cNvCxnSpPr>
            <a:cxnSpLocks/>
          </p:cNvCxnSpPr>
          <p:nvPr/>
        </p:nvCxnSpPr>
        <p:spPr>
          <a:xfrm>
            <a:off x="10248236" y="508855"/>
            <a:ext cx="468365" cy="9525"/>
          </a:xfrm>
          <a:prstGeom prst="line">
            <a:avLst/>
          </a:prstGeom>
          <a:ln w="22225">
            <a:prstDash val="dash"/>
          </a:ln>
        </p:spPr>
        <p:style>
          <a:lnRef idx="1">
            <a:schemeClr val="accent4"/>
          </a:lnRef>
          <a:fillRef idx="0">
            <a:schemeClr val="accent4"/>
          </a:fillRef>
          <a:effectRef idx="0">
            <a:schemeClr val="accent4"/>
          </a:effectRef>
          <a:fontRef idx="minor">
            <a:schemeClr val="tx1"/>
          </a:fontRef>
        </p:style>
      </p:cxnSp>
      <p:pic>
        <p:nvPicPr>
          <p:cNvPr id="5" name="Afbeelding 4">
            <a:extLst>
              <a:ext uri="{FF2B5EF4-FFF2-40B4-BE49-F238E27FC236}">
                <a16:creationId xmlns:a16="http://schemas.microsoft.com/office/drawing/2014/main" id="{88AE8669-3FA9-4685-A0DF-8783AEDDE385}"/>
              </a:ext>
            </a:extLst>
          </p:cNvPr>
          <p:cNvPicPr>
            <a:picLocks noChangeAspect="1"/>
          </p:cNvPicPr>
          <p:nvPr/>
        </p:nvPicPr>
        <p:blipFill>
          <a:blip r:embed="rId3"/>
          <a:stretch>
            <a:fillRect/>
          </a:stretch>
        </p:blipFill>
        <p:spPr>
          <a:xfrm>
            <a:off x="3050747" y="899999"/>
            <a:ext cx="8236993" cy="3059999"/>
          </a:xfrm>
          <a:prstGeom prst="rect">
            <a:avLst/>
          </a:prstGeom>
        </p:spPr>
      </p:pic>
    </p:spTree>
    <p:extLst>
      <p:ext uri="{BB962C8B-B14F-4D97-AF65-F5344CB8AC3E}">
        <p14:creationId xmlns:p14="http://schemas.microsoft.com/office/powerpoint/2010/main" val="849959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058C8121-5395-D0E7-0EF2-787603C25E3B}"/>
              </a:ext>
            </a:extLst>
          </p:cNvPr>
          <p:cNvPicPr>
            <a:picLocks noChangeAspect="1"/>
          </p:cNvPicPr>
          <p:nvPr/>
        </p:nvPicPr>
        <p:blipFill rotWithShape="1">
          <a:blip r:embed="rId2">
            <a:extLst>
              <a:ext uri="{28A0092B-C50C-407E-A947-70E740481C1C}">
                <a14:useLocalDpi xmlns:a14="http://schemas.microsoft.com/office/drawing/2010/main" val="0"/>
              </a:ext>
            </a:extLst>
          </a:blip>
          <a:srcRect b="13894"/>
          <a:stretch/>
        </p:blipFill>
        <p:spPr>
          <a:xfrm>
            <a:off x="900001" y="900000"/>
            <a:ext cx="2013320" cy="3060000"/>
          </a:xfrm>
          <a:prstGeom prst="rect">
            <a:avLst/>
          </a:prstGeom>
        </p:spPr>
      </p:pic>
      <p:sp>
        <p:nvSpPr>
          <p:cNvPr id="2" name="Titel 1">
            <a:extLst>
              <a:ext uri="{FF2B5EF4-FFF2-40B4-BE49-F238E27FC236}">
                <a16:creationId xmlns:a16="http://schemas.microsoft.com/office/drawing/2014/main" id="{2CDB26B7-E1EE-4827-A92A-7C0DADAE1149}"/>
              </a:ext>
            </a:extLst>
          </p:cNvPr>
          <p:cNvSpPr>
            <a:spLocks noGrp="1"/>
          </p:cNvSpPr>
          <p:nvPr>
            <p:ph type="ctrTitle"/>
          </p:nvPr>
        </p:nvSpPr>
        <p:spPr>
          <a:xfrm>
            <a:off x="0" y="180000"/>
            <a:ext cx="12192000" cy="665505"/>
          </a:xfrm>
        </p:spPr>
        <p:txBody>
          <a:bodyPr>
            <a:normAutofit/>
          </a:bodyPr>
          <a:lstStyle/>
          <a:p>
            <a:pPr algn="ctr"/>
            <a:r>
              <a:rPr lang="nl-NL" sz="3600" dirty="0"/>
              <a:t>Op tijd vertrekken </a:t>
            </a:r>
          </a:p>
        </p:txBody>
      </p:sp>
      <p:sp>
        <p:nvSpPr>
          <p:cNvPr id="8" name="Rechthoek 7">
            <a:extLst>
              <a:ext uri="{FF2B5EF4-FFF2-40B4-BE49-F238E27FC236}">
                <a16:creationId xmlns:a16="http://schemas.microsoft.com/office/drawing/2014/main" id="{9E14FDB0-E742-4B0A-8E86-BD0444335CB7}"/>
              </a:ext>
            </a:extLst>
          </p:cNvPr>
          <p:cNvSpPr/>
          <p:nvPr/>
        </p:nvSpPr>
        <p:spPr>
          <a:xfrm>
            <a:off x="900001" y="4157330"/>
            <a:ext cx="10391997" cy="2222206"/>
          </a:xfrm>
          <a:prstGeom prst="rect">
            <a:avLst/>
          </a:prstGeom>
          <a:solidFill>
            <a:schemeClr val="lt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nl-NL" dirty="0">
                <a:solidFill>
                  <a:schemeClr val="tx1"/>
                </a:solidFill>
              </a:rPr>
              <a:t>Op het begin- en eindpunt van een metrolijn wordt gemeten of er metro op tijd vertrekt. Onder op tijd vertrekken verstaan we ieder vertrek volgens de dienstregeling met een marge van -10 tot +110 seconden. </a:t>
            </a:r>
          </a:p>
          <a:p>
            <a:r>
              <a:rPr lang="nl-NL" dirty="0">
                <a:solidFill>
                  <a:schemeClr val="tx1"/>
                </a:solidFill>
              </a:rPr>
              <a:t>We moeten minstens 93% van alle metroritten op tijd laten vertrekken.</a:t>
            </a:r>
          </a:p>
          <a:p>
            <a:r>
              <a:rPr lang="nl-NL" dirty="0">
                <a:solidFill>
                  <a:schemeClr val="tx1"/>
                </a:solidFill>
              </a:rPr>
              <a:t>De punctualiteit was tot en met maart onvoldoende, maar is vanaf april door de nieuwe dienstregeling duidelijk verbeterd. </a:t>
            </a:r>
          </a:p>
        </p:txBody>
      </p:sp>
      <p:sp>
        <p:nvSpPr>
          <p:cNvPr id="10" name="Rechthoek 12">
            <a:extLst>
              <a:ext uri="{FF2B5EF4-FFF2-40B4-BE49-F238E27FC236}">
                <a16:creationId xmlns:a16="http://schemas.microsoft.com/office/drawing/2014/main" id="{CAB0D562-72C7-9CA9-350A-213A26D15FD0}"/>
              </a:ext>
            </a:extLst>
          </p:cNvPr>
          <p:cNvSpPr/>
          <p:nvPr/>
        </p:nvSpPr>
        <p:spPr>
          <a:xfrm>
            <a:off x="10632117" y="387169"/>
            <a:ext cx="695325" cy="243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a:solidFill>
                  <a:srgbClr val="FF0000"/>
                </a:solidFill>
              </a:rPr>
              <a:t>= norm</a:t>
            </a:r>
          </a:p>
        </p:txBody>
      </p:sp>
      <p:cxnSp>
        <p:nvCxnSpPr>
          <p:cNvPr id="12" name="Rechte verbindingslijn 11">
            <a:extLst>
              <a:ext uri="{FF2B5EF4-FFF2-40B4-BE49-F238E27FC236}">
                <a16:creationId xmlns:a16="http://schemas.microsoft.com/office/drawing/2014/main" id="{D0DE07B3-F234-2F73-69D7-73C75520B177}"/>
              </a:ext>
            </a:extLst>
          </p:cNvPr>
          <p:cNvCxnSpPr>
            <a:cxnSpLocks/>
          </p:cNvCxnSpPr>
          <p:nvPr/>
        </p:nvCxnSpPr>
        <p:spPr>
          <a:xfrm>
            <a:off x="10248236" y="508855"/>
            <a:ext cx="468365" cy="9525"/>
          </a:xfrm>
          <a:prstGeom prst="line">
            <a:avLst/>
          </a:prstGeom>
          <a:ln w="22225">
            <a:prstDash val="dash"/>
          </a:ln>
        </p:spPr>
        <p:style>
          <a:lnRef idx="1">
            <a:schemeClr val="accent4"/>
          </a:lnRef>
          <a:fillRef idx="0">
            <a:schemeClr val="accent4"/>
          </a:fillRef>
          <a:effectRef idx="0">
            <a:schemeClr val="accent4"/>
          </a:effectRef>
          <a:fontRef idx="minor">
            <a:schemeClr val="tx1"/>
          </a:fontRef>
        </p:style>
      </p:cxnSp>
      <p:pic>
        <p:nvPicPr>
          <p:cNvPr id="6" name="Afbeelding 5">
            <a:extLst>
              <a:ext uri="{FF2B5EF4-FFF2-40B4-BE49-F238E27FC236}">
                <a16:creationId xmlns:a16="http://schemas.microsoft.com/office/drawing/2014/main" id="{0D7EB440-867E-53BD-69DA-2D2E2BD3DE17}"/>
              </a:ext>
            </a:extLst>
          </p:cNvPr>
          <p:cNvPicPr>
            <a:picLocks noChangeAspect="1"/>
          </p:cNvPicPr>
          <p:nvPr/>
        </p:nvPicPr>
        <p:blipFill>
          <a:blip r:embed="rId3"/>
          <a:stretch>
            <a:fillRect/>
          </a:stretch>
        </p:blipFill>
        <p:spPr>
          <a:xfrm>
            <a:off x="3092787" y="900000"/>
            <a:ext cx="8199211" cy="3060000"/>
          </a:xfrm>
          <a:prstGeom prst="rect">
            <a:avLst/>
          </a:prstGeom>
        </p:spPr>
      </p:pic>
    </p:spTree>
    <p:extLst>
      <p:ext uri="{BB962C8B-B14F-4D97-AF65-F5344CB8AC3E}">
        <p14:creationId xmlns:p14="http://schemas.microsoft.com/office/powerpoint/2010/main" val="296803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DB26B7-E1EE-4827-A92A-7C0DADAE1149}"/>
              </a:ext>
            </a:extLst>
          </p:cNvPr>
          <p:cNvSpPr>
            <a:spLocks noGrp="1"/>
          </p:cNvSpPr>
          <p:nvPr>
            <p:ph type="ctrTitle"/>
          </p:nvPr>
        </p:nvSpPr>
        <p:spPr>
          <a:xfrm>
            <a:off x="0" y="180000"/>
            <a:ext cx="12191999" cy="665505"/>
          </a:xfrm>
        </p:spPr>
        <p:txBody>
          <a:bodyPr>
            <a:normAutofit/>
          </a:bodyPr>
          <a:lstStyle/>
          <a:p>
            <a:pPr algn="ctr"/>
            <a:r>
              <a:rPr lang="nl-NL" sz="3600" dirty="0"/>
              <a:t>Reisinformatie op stations</a:t>
            </a:r>
          </a:p>
        </p:txBody>
      </p:sp>
      <p:sp>
        <p:nvSpPr>
          <p:cNvPr id="4" name="Tekstvak 3">
            <a:extLst>
              <a:ext uri="{FF2B5EF4-FFF2-40B4-BE49-F238E27FC236}">
                <a16:creationId xmlns:a16="http://schemas.microsoft.com/office/drawing/2014/main" id="{28BA5808-A178-4EBE-883F-48FEB3498967}"/>
              </a:ext>
            </a:extLst>
          </p:cNvPr>
          <p:cNvSpPr txBox="1"/>
          <p:nvPr/>
        </p:nvSpPr>
        <p:spPr>
          <a:xfrm>
            <a:off x="6039853" y="3585411"/>
            <a:ext cx="184731" cy="369332"/>
          </a:xfrm>
          <a:prstGeom prst="rect">
            <a:avLst/>
          </a:prstGeom>
          <a:noFill/>
        </p:spPr>
        <p:txBody>
          <a:bodyPr wrap="none" rtlCol="0">
            <a:spAutoFit/>
          </a:bodyPr>
          <a:lstStyle/>
          <a:p>
            <a:endParaRPr lang="nl-NL" dirty="0"/>
          </a:p>
        </p:txBody>
      </p:sp>
      <p:pic>
        <p:nvPicPr>
          <p:cNvPr id="10" name="Afbeelding 9">
            <a:extLst>
              <a:ext uri="{FF2B5EF4-FFF2-40B4-BE49-F238E27FC236}">
                <a16:creationId xmlns:a16="http://schemas.microsoft.com/office/drawing/2014/main" id="{E1C87E55-A3BA-73B0-BBF6-CBCBAD525F69}"/>
              </a:ext>
            </a:extLst>
          </p:cNvPr>
          <p:cNvPicPr>
            <a:picLocks noChangeAspect="1"/>
          </p:cNvPicPr>
          <p:nvPr/>
        </p:nvPicPr>
        <p:blipFill rotWithShape="1">
          <a:blip r:embed="rId3">
            <a:extLst>
              <a:ext uri="{28A0092B-C50C-407E-A947-70E740481C1C}">
                <a14:useLocalDpi xmlns:a14="http://schemas.microsoft.com/office/drawing/2010/main" val="0"/>
              </a:ext>
            </a:extLst>
          </a:blip>
          <a:srcRect b="10432"/>
          <a:stretch/>
        </p:blipFill>
        <p:spPr>
          <a:xfrm>
            <a:off x="900000" y="900000"/>
            <a:ext cx="2005806" cy="3060000"/>
          </a:xfrm>
          <a:prstGeom prst="rect">
            <a:avLst/>
          </a:prstGeom>
        </p:spPr>
      </p:pic>
      <p:sp>
        <p:nvSpPr>
          <p:cNvPr id="16" name="Rechthoek 15">
            <a:extLst>
              <a:ext uri="{FF2B5EF4-FFF2-40B4-BE49-F238E27FC236}">
                <a16:creationId xmlns:a16="http://schemas.microsoft.com/office/drawing/2014/main" id="{909F1EF3-B232-8C9F-2124-F6ECD3ABCE82}"/>
              </a:ext>
            </a:extLst>
          </p:cNvPr>
          <p:cNvSpPr/>
          <p:nvPr/>
        </p:nvSpPr>
        <p:spPr>
          <a:xfrm>
            <a:off x="900000" y="4157329"/>
            <a:ext cx="10392000" cy="2222205"/>
          </a:xfrm>
          <a:prstGeom prst="rect">
            <a:avLst/>
          </a:prstGeom>
          <a:solidFill>
            <a:schemeClr val="lt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nl-NL" dirty="0">
                <a:solidFill>
                  <a:schemeClr val="tx1"/>
                </a:solidFill>
              </a:rPr>
              <a:t>Op alle metrostations wordt per perron aangegeven welke metrolijn over hoeveel minuten aankomt en vertrekt. Ook deze informatie wordt geleverd door het nieuwe treinbeveiliging- en verkeersleidingsysteem. Berichten op de schermen moeten op tijd getoond worden, maar na vertrek van de metro ook direct weer verdwijnen. GVB streeft hierbij naar een 100% score.</a:t>
            </a:r>
          </a:p>
          <a:p>
            <a:endParaRPr lang="nl-NL" dirty="0">
              <a:solidFill>
                <a:schemeClr val="tx1"/>
              </a:solidFill>
            </a:endParaRPr>
          </a:p>
          <a:p>
            <a:r>
              <a:rPr lang="nl-NL" dirty="0">
                <a:solidFill>
                  <a:schemeClr val="tx1"/>
                </a:solidFill>
              </a:rPr>
              <a:t>Eind mei is er nieuwe software geïnstalleerd die problemen met tijdige aanlevering en verwijdering van reisinformatie grotendeels heeft verholpen.  </a:t>
            </a:r>
          </a:p>
        </p:txBody>
      </p:sp>
      <p:sp>
        <p:nvSpPr>
          <p:cNvPr id="11" name="Rechthoek 12">
            <a:extLst>
              <a:ext uri="{FF2B5EF4-FFF2-40B4-BE49-F238E27FC236}">
                <a16:creationId xmlns:a16="http://schemas.microsoft.com/office/drawing/2014/main" id="{3004D4D4-90AC-B4B4-02CE-1C7A8692A883}"/>
              </a:ext>
            </a:extLst>
          </p:cNvPr>
          <p:cNvSpPr/>
          <p:nvPr/>
        </p:nvSpPr>
        <p:spPr>
          <a:xfrm>
            <a:off x="10632117" y="387169"/>
            <a:ext cx="695325" cy="243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a:solidFill>
                  <a:srgbClr val="FF0000"/>
                </a:solidFill>
              </a:rPr>
              <a:t>= norm</a:t>
            </a:r>
          </a:p>
        </p:txBody>
      </p:sp>
      <p:cxnSp>
        <p:nvCxnSpPr>
          <p:cNvPr id="12" name="Rechte verbindingslijn 11">
            <a:extLst>
              <a:ext uri="{FF2B5EF4-FFF2-40B4-BE49-F238E27FC236}">
                <a16:creationId xmlns:a16="http://schemas.microsoft.com/office/drawing/2014/main" id="{30346DFA-779D-1C0C-72F1-83AEE1D2581F}"/>
              </a:ext>
            </a:extLst>
          </p:cNvPr>
          <p:cNvCxnSpPr>
            <a:cxnSpLocks/>
          </p:cNvCxnSpPr>
          <p:nvPr/>
        </p:nvCxnSpPr>
        <p:spPr>
          <a:xfrm>
            <a:off x="10248236" y="508855"/>
            <a:ext cx="468365" cy="9525"/>
          </a:xfrm>
          <a:prstGeom prst="line">
            <a:avLst/>
          </a:prstGeom>
          <a:ln w="22225">
            <a:prstDash val="dash"/>
          </a:ln>
        </p:spPr>
        <p:style>
          <a:lnRef idx="1">
            <a:schemeClr val="accent4"/>
          </a:lnRef>
          <a:fillRef idx="0">
            <a:schemeClr val="accent4"/>
          </a:fillRef>
          <a:effectRef idx="0">
            <a:schemeClr val="accent4"/>
          </a:effectRef>
          <a:fontRef idx="minor">
            <a:schemeClr val="tx1"/>
          </a:fontRef>
        </p:style>
      </p:cxnSp>
      <p:pic>
        <p:nvPicPr>
          <p:cNvPr id="6" name="Afbeelding 5">
            <a:extLst>
              <a:ext uri="{FF2B5EF4-FFF2-40B4-BE49-F238E27FC236}">
                <a16:creationId xmlns:a16="http://schemas.microsoft.com/office/drawing/2014/main" id="{E42B2F84-678A-58F0-4F59-F68A483B5824}"/>
              </a:ext>
            </a:extLst>
          </p:cNvPr>
          <p:cNvPicPr>
            <a:picLocks noChangeAspect="1"/>
          </p:cNvPicPr>
          <p:nvPr/>
        </p:nvPicPr>
        <p:blipFill>
          <a:blip r:embed="rId4"/>
          <a:stretch>
            <a:fillRect/>
          </a:stretch>
        </p:blipFill>
        <p:spPr>
          <a:xfrm>
            <a:off x="3097160" y="900000"/>
            <a:ext cx="8194840" cy="3054743"/>
          </a:xfrm>
          <a:prstGeom prst="rect">
            <a:avLst/>
          </a:prstGeom>
        </p:spPr>
      </p:pic>
    </p:spTree>
    <p:extLst>
      <p:ext uri="{BB962C8B-B14F-4D97-AF65-F5344CB8AC3E}">
        <p14:creationId xmlns:p14="http://schemas.microsoft.com/office/powerpoint/2010/main" val="1675756452"/>
      </p:ext>
    </p:extLst>
  </p:cSld>
  <p:clrMapOvr>
    <a:masterClrMapping/>
  </p:clrMapOvr>
</p:sld>
</file>

<file path=ppt/theme/theme1.xml><?xml version="1.0" encoding="utf-8"?>
<a:theme xmlns:a="http://schemas.openxmlformats.org/drawingml/2006/main" name="1_Office Theme">
  <a:themeElements>
    <a:clrScheme name="GVB">
      <a:dk1>
        <a:srgbClr val="0070C0"/>
      </a:dk1>
      <a:lt1>
        <a:sysClr val="window" lastClr="FFFFFF"/>
      </a:lt1>
      <a:dk2>
        <a:srgbClr val="00B0F0"/>
      </a:dk2>
      <a:lt2>
        <a:srgbClr val="FFFFFF"/>
      </a:lt2>
      <a:accent1>
        <a:srgbClr val="006EB9"/>
      </a:accent1>
      <a:accent2>
        <a:srgbClr val="00B0F0"/>
      </a:accent2>
      <a:accent3>
        <a:srgbClr val="F39100"/>
      </a:accent3>
      <a:accent4>
        <a:srgbClr val="E30A1F"/>
      </a:accent4>
      <a:accent5>
        <a:srgbClr val="954A97"/>
      </a:accent5>
      <a:accent6>
        <a:srgbClr val="13A538"/>
      </a:accent6>
      <a:hlink>
        <a:srgbClr val="F39100"/>
      </a:hlink>
      <a:folHlink>
        <a:srgbClr val="009EE3"/>
      </a:folHlink>
    </a:clrScheme>
    <a:fontScheme name="GVB">
      <a:majorFont>
        <a:latin typeface="Arial Rounded MT Bold"/>
        <a:ea typeface=""/>
        <a:cs typeface=""/>
      </a:majorFont>
      <a:minorFont>
        <a:latin typeface="Calibri"/>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 Nederlands.potx" id="{764FAB1B-B3D5-460B-8D82-A96045BCE340}" vid="{B854FFD8-BCB3-4957-A016-20F7CA29983D}"/>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9E66834CC2E74E984050067D465FA3" ma:contentTypeVersion="12" ma:contentTypeDescription="Een nieuw document maken." ma:contentTypeScope="" ma:versionID="c51331ea18a03ff6e82bb2c3be0c046f">
  <xsd:schema xmlns:xsd="http://www.w3.org/2001/XMLSchema" xmlns:xs="http://www.w3.org/2001/XMLSchema" xmlns:p="http://schemas.microsoft.com/office/2006/metadata/properties" xmlns:ns3="a9745042-6dea-4b69-8fcc-2e029f375887" xmlns:ns4="74935db6-e23d-4eb1-a239-8daee8f61f0b" targetNamespace="http://schemas.microsoft.com/office/2006/metadata/properties" ma:root="true" ma:fieldsID="d7b8a68bfbe547b2a11f75b8dc93a8c7" ns3:_="" ns4:_="">
    <xsd:import namespace="a9745042-6dea-4b69-8fcc-2e029f375887"/>
    <xsd:import namespace="74935db6-e23d-4eb1-a239-8daee8f61f0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745042-6dea-4b69-8fcc-2e029f3758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935db6-e23d-4eb1-a239-8daee8f61f0b"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element name="SharingHintHash" ma:index="17"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C4ED6D8-EAB2-4908-B21D-36CFA8917E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745042-6dea-4b69-8fcc-2e029f375887"/>
    <ds:schemaRef ds:uri="74935db6-e23d-4eb1-a239-8daee8f61f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5E4BC33-6A4B-494E-984B-A73742C44257}">
  <ds:schemaRefs>
    <ds:schemaRef ds:uri="http://schemas.microsoft.com/sharepoint/v3/contenttype/forms"/>
  </ds:schemaRefs>
</ds:datastoreItem>
</file>

<file path=customXml/itemProps3.xml><?xml version="1.0" encoding="utf-8"?>
<ds:datastoreItem xmlns:ds="http://schemas.openxmlformats.org/officeDocument/2006/customXml" ds:itemID="{6BF9295D-E789-4CA3-9A55-843260FDCAD1}">
  <ds:schemaRefs>
    <ds:schemaRef ds:uri="http://purl.org/dc/terms/"/>
    <ds:schemaRef ds:uri="http://purl.org/dc/elements/1.1/"/>
    <ds:schemaRef ds:uri="http://schemas.microsoft.com/office/2006/documentManagement/types"/>
    <ds:schemaRef ds:uri="a9745042-6dea-4b69-8fcc-2e029f375887"/>
    <ds:schemaRef ds:uri="http://purl.org/dc/dcmitype/"/>
    <ds:schemaRef ds:uri="http://schemas.openxmlformats.org/package/2006/metadata/core-properties"/>
    <ds:schemaRef ds:uri="http://schemas.microsoft.com/office/infopath/2007/PartnerControls"/>
    <ds:schemaRef ds:uri="74935db6-e23d-4eb1-a239-8daee8f61f0b"/>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5459</TotalTime>
  <Words>431</Words>
  <Application>Microsoft Office PowerPoint</Application>
  <PresentationFormat>Breedbeeld</PresentationFormat>
  <Paragraphs>27</Paragraphs>
  <Slides>6</Slides>
  <Notes>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6</vt:i4>
      </vt:variant>
    </vt:vector>
  </HeadingPairs>
  <TitlesOfParts>
    <vt:vector size="12" baseType="lpstr">
      <vt:lpstr>Arial</vt:lpstr>
      <vt:lpstr>Arial Rounded MT Bold</vt:lpstr>
      <vt:lpstr>Calibri</vt:lpstr>
      <vt:lpstr>Webdings</vt:lpstr>
      <vt:lpstr>Wingdings</vt:lpstr>
      <vt:lpstr>1_Office Theme</vt:lpstr>
      <vt:lpstr>    GVB Maandrapportage Metroprestaties          </vt:lpstr>
      <vt:lpstr>Introductie</vt:lpstr>
      <vt:lpstr>Systeemuitval</vt:lpstr>
      <vt:lpstr>Uitval van ritten</vt:lpstr>
      <vt:lpstr>Op tijd vertrekken </vt:lpstr>
      <vt:lpstr>Reisinformatie op stations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S&amp;C Dashboard Ingebruikname</dc:title>
  <dc:creator>Burkels, Greet</dc:creator>
  <cp:lastModifiedBy>Huisman, Manon</cp:lastModifiedBy>
  <cp:revision>117</cp:revision>
  <dcterms:created xsi:type="dcterms:W3CDTF">2022-01-03T13:19:57Z</dcterms:created>
  <dcterms:modified xsi:type="dcterms:W3CDTF">2022-11-21T09:38:22Z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0x010100739E66834CC2E74E984050067D465FA3</vt:lpwstr>
  </property>
</Properties>
</file>